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4"/>
  </p:sldMasterIdLst>
  <p:notesMasterIdLst>
    <p:notesMasterId r:id="rId19"/>
  </p:notesMasterIdLst>
  <p:sldIdLst>
    <p:sldId id="266" r:id="rId5"/>
    <p:sldId id="279" r:id="rId6"/>
    <p:sldId id="277" r:id="rId7"/>
    <p:sldId id="292" r:id="rId8"/>
    <p:sldId id="275" r:id="rId9"/>
    <p:sldId id="289" r:id="rId10"/>
    <p:sldId id="294" r:id="rId11"/>
    <p:sldId id="276" r:id="rId12"/>
    <p:sldId id="268" r:id="rId13"/>
    <p:sldId id="291" r:id="rId14"/>
    <p:sldId id="290" r:id="rId15"/>
    <p:sldId id="282" r:id="rId16"/>
    <p:sldId id="284" r:id="rId17"/>
    <p:sldId id="293" r:id="rId18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 userDrawn="1">
          <p15:clr>
            <a:srgbClr val="A4A3A4"/>
          </p15:clr>
        </p15:guide>
        <p15:guide id="2" pos="221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304F"/>
    <a:srgbClr val="DADADA"/>
    <a:srgbClr val="F3F3F3"/>
    <a:srgbClr val="FFFFFF"/>
    <a:srgbClr val="4EBE98"/>
    <a:srgbClr val="C9DE8F"/>
    <a:srgbClr val="45AE5C"/>
    <a:srgbClr val="CDA4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51" autoAdjust="0"/>
    <p:restoredTop sz="84877" autoAdjust="0"/>
  </p:normalViewPr>
  <p:slideViewPr>
    <p:cSldViewPr>
      <p:cViewPr varScale="1">
        <p:scale>
          <a:sx n="97" d="100"/>
          <a:sy n="97" d="100"/>
        </p:scale>
        <p:origin x="201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-2294" y="-82"/>
      </p:cViewPr>
      <p:guideLst>
        <p:guide orient="horz" pos="2932"/>
        <p:guide pos="221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EC58AA83-B69C-410A-B8EE-743F1B052471}" type="datetimeFigureOut">
              <a:rPr lang="en-US" smtClean="0"/>
              <a:pPr/>
              <a:t>9/3/2020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3324" tIns="46662" rIns="93324" bIns="4666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93711AC9-5891-4ACF-8D2D-62B15FE076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12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711AC9-5891-4ACF-8D2D-62B15FE07609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33360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711AC9-5891-4ACF-8D2D-62B15FE07609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811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Manual Entry = Full reporters…information goes directly into KYIR and does not require KHIE Connection. Many pharmacies use this route.</a:t>
            </a:r>
          </a:p>
          <a:p>
            <a:r>
              <a:rPr lang="en-US" dirty="0"/>
              <a:t>Flat File Uploads – Historic Data gets put into KYIR  </a:t>
            </a:r>
          </a:p>
          <a:p>
            <a:r>
              <a:rPr lang="en-US" dirty="0"/>
              <a:t>Electronic Submission Through Provider EHR (Bidirectional) = Can pull data back out of KYIR to populate your pharmacy health record.  Allows automatic submission of pharmacy immunization data to KYIR through KHIE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VFC= Aggregate reporters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711AC9-5891-4ACF-8D2D-62B15FE07609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57012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Manual Entry = Full reporters…information goes directly into KYIR and does not require KHIE Connection. Many pharmacies use this route.</a:t>
            </a:r>
          </a:p>
          <a:p>
            <a:r>
              <a:rPr lang="en-US" dirty="0"/>
              <a:t>Flat File Uploads – Historic Data gets put into KYIR  </a:t>
            </a:r>
          </a:p>
          <a:p>
            <a:r>
              <a:rPr lang="en-US" dirty="0"/>
              <a:t>Electronic Submission Through Provider EHR (Bidirectional) = Can pull data back out of KYIR to populate your pharmacy health record.  Allows automatic submission of pharmacy immunization data to KYIR through KHIE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VFC= Aggregate reporters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711AC9-5891-4ACF-8D2D-62B15FE07609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1653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federal government is requiring that any provider that wants access to order and administer COVID-19 vaccine must be enrolled in their state immunization information system (IIS).  Our state IIS is the Kentucky Immunization Registry (KYIR), therefore, participation in KYIR is mandatory for providers, including pharmacies.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711AC9-5891-4ACF-8D2D-62B15FE07609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8543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711AC9-5891-4ACF-8D2D-62B15FE07609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4030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711AC9-5891-4ACF-8D2D-62B15FE07609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516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828800"/>
            <a:ext cx="7851648" cy="1828800"/>
          </a:xfrm>
          <a:ln>
            <a:noFill/>
          </a:ln>
        </p:spPr>
        <p:txBody>
          <a:bodyPr vert="horz" tIns="0" rIns="18288" bIns="0" anchor="ctr" anchorCtr="0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ct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rgbClr val="1D304F"/>
                </a:solidFill>
                <a:effectLst>
                  <a:outerShdw blurRad="38100" dist="25400" dir="5400000" algn="tl" rotWithShape="0">
                    <a:srgbClr val="C9DE8F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810000"/>
            <a:ext cx="7854696" cy="1447800"/>
          </a:xfrm>
        </p:spPr>
        <p:txBody>
          <a:bodyPr lIns="0" rIns="18288"/>
          <a:lstStyle>
            <a:lvl1pPr marL="0" marR="45720" indent="0" algn="ctr">
              <a:buNone/>
              <a:defRPr>
                <a:solidFill>
                  <a:srgbClr val="1D304F"/>
                </a:solidFill>
                <a:latin typeface="+mj-lt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/>
              <a:t>Click to edit Master subtitle style</a:t>
            </a:r>
          </a:p>
        </p:txBody>
      </p:sp>
      <p:pic>
        <p:nvPicPr>
          <p:cNvPr id="7" name="Picture 6" descr="public health logo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10400" y="5793534"/>
            <a:ext cx="1981200" cy="980299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838200"/>
          </a:xfrm>
        </p:spPr>
        <p:txBody>
          <a:bodyPr anchor="t" anchorCtr="0"/>
          <a:lstStyle>
            <a:lvl1pPr>
              <a:defRPr sz="4400">
                <a:latin typeface="+mj-lt"/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8" name="Footer Placeholder 21"/>
          <p:cNvSpPr txBox="1">
            <a:spLocks/>
          </p:cNvSpPr>
          <p:nvPr userDrawn="1"/>
        </p:nvSpPr>
        <p:spPr>
          <a:xfrm>
            <a:off x="76200" y="6629400"/>
            <a:ext cx="8991600" cy="228600"/>
          </a:xfrm>
          <a:prstGeom prst="rect">
            <a:avLst/>
          </a:prstGeom>
        </p:spPr>
        <p:txBody>
          <a:bodyPr vert="horz" lIns="0" tIns="0" rIns="0" bIns="0" anchor="t" anchorCtr="0"/>
          <a:lstStyle>
            <a:defPPr>
              <a:defRPr lang="en-US"/>
            </a:defPPr>
            <a:lvl1pPr marL="0" algn="ctr" defTabSz="914400" rtl="0" eaLnBrk="1" latinLnBrk="0" hangingPunct="1">
              <a:defRPr kumimoji="0" sz="800" b="1" kern="1200">
                <a:solidFill>
                  <a:srgbClr val="1D304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81CE0B4-D7B7-4EC9-90E8-89DCFDB729B9}" type="slidenum">
              <a:rPr lang="en-US" smtClean="0">
                <a:solidFill>
                  <a:srgbClr val="1D304F"/>
                </a:solidFill>
              </a:rPr>
              <a:pPr algn="r"/>
              <a:t>‹#›</a:t>
            </a:fld>
            <a:endParaRPr lang="en-US" dirty="0">
              <a:solidFill>
                <a:srgbClr val="1D304F"/>
              </a:solidFill>
            </a:endParaRPr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754725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754725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1" name="Footer Placeholder 21"/>
          <p:cNvSpPr txBox="1">
            <a:spLocks/>
          </p:cNvSpPr>
          <p:nvPr userDrawn="1"/>
        </p:nvSpPr>
        <p:spPr>
          <a:xfrm>
            <a:off x="76200" y="6629400"/>
            <a:ext cx="8991600" cy="228600"/>
          </a:xfrm>
          <a:prstGeom prst="rect">
            <a:avLst/>
          </a:prstGeom>
        </p:spPr>
        <p:txBody>
          <a:bodyPr vert="horz" lIns="0" tIns="0" rIns="0" bIns="0" anchor="t" anchorCtr="0"/>
          <a:lstStyle>
            <a:defPPr>
              <a:defRPr lang="en-US"/>
            </a:defPPr>
            <a:lvl1pPr marL="0" algn="ctr" defTabSz="914400" rtl="0" eaLnBrk="1" latinLnBrk="0" hangingPunct="1">
              <a:defRPr kumimoji="0" sz="800" b="1" kern="1200">
                <a:solidFill>
                  <a:srgbClr val="1D304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81CE0B4-D7B7-4EC9-90E8-89DCFDB729B9}" type="slidenum">
              <a:rPr lang="en-US" smtClean="0">
                <a:solidFill>
                  <a:srgbClr val="1D304F"/>
                </a:solidFill>
              </a:rPr>
              <a:pPr algn="r"/>
              <a:t>‹#›</a:t>
            </a:fld>
            <a:endParaRPr lang="en-US" dirty="0">
              <a:solidFill>
                <a:srgbClr val="1D304F"/>
              </a:solidFill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838200"/>
          </a:xfrm>
        </p:spPr>
        <p:txBody>
          <a:bodyPr anchor="t" anchorCtr="0"/>
          <a:lstStyle>
            <a:lvl1pPr>
              <a:defRPr sz="4400">
                <a:latin typeface="+mj-lt"/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676400"/>
            <a:ext cx="7772400" cy="4419600"/>
          </a:xfrm>
        </p:spPr>
        <p:txBody>
          <a:bodyPr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5" name="Footer Placeholder 21"/>
          <p:cNvSpPr txBox="1">
            <a:spLocks/>
          </p:cNvSpPr>
          <p:nvPr userDrawn="1"/>
        </p:nvSpPr>
        <p:spPr>
          <a:xfrm>
            <a:off x="76200" y="6629400"/>
            <a:ext cx="8991600" cy="228600"/>
          </a:xfrm>
          <a:prstGeom prst="rect">
            <a:avLst/>
          </a:prstGeom>
        </p:spPr>
        <p:txBody>
          <a:bodyPr vert="horz" lIns="0" tIns="0" rIns="0" bIns="0" anchor="t" anchorCtr="0"/>
          <a:lstStyle>
            <a:defPPr>
              <a:defRPr lang="en-US"/>
            </a:defPPr>
            <a:lvl1pPr marL="0" algn="ctr" defTabSz="914400" rtl="0" eaLnBrk="1" latinLnBrk="0" hangingPunct="1">
              <a:defRPr kumimoji="0" sz="800" b="1" kern="1200">
                <a:solidFill>
                  <a:srgbClr val="1D304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81CE0B4-D7B7-4EC9-90E8-89DCFDB729B9}" type="slidenum">
              <a:rPr lang="en-US" smtClean="0">
                <a:solidFill>
                  <a:srgbClr val="1D304F"/>
                </a:solidFill>
              </a:rPr>
              <a:pPr algn="r"/>
              <a:t>‹#›</a:t>
            </a:fld>
            <a:endParaRPr lang="en-US" dirty="0">
              <a:solidFill>
                <a:srgbClr val="1D304F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838200"/>
          </a:xfrm>
        </p:spPr>
        <p:txBody>
          <a:bodyPr anchor="t" anchorCtr="0"/>
          <a:lstStyle>
            <a:lvl1pPr>
              <a:defRPr sz="4400">
                <a:latin typeface="+mj-lt"/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22235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7000">
              <a:srgbClr val="FFFFFF"/>
            </a:gs>
            <a:gs pos="86000">
              <a:srgbClr val="F3F3F3"/>
            </a:gs>
            <a:gs pos="100000">
              <a:srgbClr val="DADADA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rgbClr val="1D304F"/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544211" y="0"/>
            <a:ext cx="4609314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solidFill>
            <a:srgbClr val="C9DE8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</a:p>
          <a:p>
            <a:pPr lvl="1" eaLnBrk="1" latinLnBrk="0" hangingPunct="1"/>
            <a:r>
              <a:rPr kumimoji="0" lang="en-US" dirty="0"/>
              <a:t>Second level</a:t>
            </a:r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15" name="Freeform 14"/>
          <p:cNvSpPr>
            <a:spLocks/>
          </p:cNvSpPr>
          <p:nvPr userDrawn="1"/>
        </p:nvSpPr>
        <p:spPr bwMode="auto">
          <a:xfrm>
            <a:off x="6193119" y="-7144"/>
            <a:ext cx="2982111" cy="31194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1D304F">
                  <a:shade val="30000"/>
                  <a:satMod val="115000"/>
                </a:srgbClr>
              </a:gs>
              <a:gs pos="50000">
                <a:srgbClr val="1D304F">
                  <a:shade val="67500"/>
                  <a:satMod val="115000"/>
                </a:srgbClr>
              </a:gs>
              <a:gs pos="100000">
                <a:srgbClr val="1D304F">
                  <a:shade val="100000"/>
                  <a:satMod val="115000"/>
                </a:srgbClr>
              </a:gs>
            </a:gsLst>
            <a:lin ang="5400000" scaled="1"/>
            <a:tileRect/>
          </a:gradFill>
          <a:ln w="9525" cap="flat" cmpd="sng" algn="ctr">
            <a:solidFill>
              <a:srgbClr val="1D304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-152400" y="188976"/>
            <a:ext cx="9448800" cy="725424"/>
            <a:chOff x="113157" y="142322"/>
            <a:chExt cx="9183276" cy="725424"/>
          </a:xfrm>
        </p:grpSpPr>
        <p:grpSp>
          <p:nvGrpSpPr>
            <p:cNvPr id="3" name="Group 2"/>
            <p:cNvGrpSpPr/>
            <p:nvPr userDrawn="1"/>
          </p:nvGrpSpPr>
          <p:grpSpPr>
            <a:xfrm>
              <a:off x="113157" y="218522"/>
              <a:ext cx="9183276" cy="649224"/>
              <a:chOff x="113157" y="218522"/>
              <a:chExt cx="9183276" cy="649224"/>
            </a:xfrm>
          </p:grpSpPr>
          <p:sp>
            <p:nvSpPr>
              <p:cNvPr id="13" name="Freeform 12"/>
              <p:cNvSpPr>
                <a:spLocks/>
              </p:cNvSpPr>
              <p:nvPr/>
            </p:nvSpPr>
            <p:spPr bwMode="auto">
              <a:xfrm rot="21435692">
                <a:off x="113157" y="218894"/>
                <a:ext cx="9175812" cy="530352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732"/>
                  </a:cxn>
                  <a:cxn ang="0">
                    <a:pos x="1638" y="228"/>
                  </a:cxn>
                  <a:cxn ang="0">
                    <a:pos x="4122" y="816"/>
                  </a:cxn>
                  <a:cxn ang="0">
                    <a:pos x="5766" y="0"/>
                  </a:cxn>
                </a:cxnLst>
                <a:rect l="0" t="0" r="0" b="0"/>
                <a:pathLst>
                  <a:path w="5766" h="854">
                    <a:moveTo>
                      <a:pt x="0" y="732"/>
                    </a:moveTo>
                    <a:cubicBezTo>
                      <a:pt x="273" y="647"/>
                      <a:pt x="951" y="214"/>
                      <a:pt x="1638" y="228"/>
                    </a:cubicBezTo>
                    <a:cubicBezTo>
                      <a:pt x="2325" y="242"/>
                      <a:pt x="3434" y="854"/>
                      <a:pt x="4122" y="816"/>
                    </a:cubicBezTo>
                    <a:cubicBezTo>
                      <a:pt x="4810" y="778"/>
                      <a:pt x="5424" y="170"/>
                      <a:pt x="5766" y="0"/>
                    </a:cubicBezTo>
                  </a:path>
                </a:pathLst>
              </a:custGeom>
              <a:noFill/>
              <a:ln w="12700" cap="flat" cmpd="sng" algn="ctr">
                <a:solidFill>
                  <a:srgbClr val="4EBE9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endParaRPr kumimoji="0" lang="en-US" dirty="0"/>
              </a:p>
            </p:txBody>
          </p:sp>
          <p:sp>
            <p:nvSpPr>
              <p:cNvPr id="16" name="Freeform 15"/>
              <p:cNvSpPr>
                <a:spLocks/>
              </p:cNvSpPr>
              <p:nvPr userDrawn="1"/>
            </p:nvSpPr>
            <p:spPr bwMode="auto">
              <a:xfrm rot="21435692">
                <a:off x="133383" y="218522"/>
                <a:ext cx="9163050" cy="649224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966"/>
                  </a:cxn>
                  <a:cxn ang="0">
                    <a:pos x="1608" y="282"/>
                  </a:cxn>
                  <a:cxn ang="0">
                    <a:pos x="4110" y="1008"/>
                  </a:cxn>
                  <a:cxn ang="0">
                    <a:pos x="5772" y="0"/>
                  </a:cxn>
                </a:cxnLst>
                <a:rect l="0" t="0" r="0" b="0"/>
                <a:pathLst>
                  <a:path w="5772" h="1055">
                    <a:moveTo>
                      <a:pt x="0" y="966"/>
                    </a:moveTo>
                    <a:cubicBezTo>
                      <a:pt x="282" y="738"/>
                      <a:pt x="923" y="275"/>
                      <a:pt x="1608" y="282"/>
                    </a:cubicBezTo>
                    <a:cubicBezTo>
                      <a:pt x="2293" y="289"/>
                      <a:pt x="3416" y="1055"/>
                      <a:pt x="4110" y="1008"/>
                    </a:cubicBezTo>
                    <a:cubicBezTo>
                      <a:pt x="4804" y="961"/>
                      <a:pt x="5426" y="210"/>
                      <a:pt x="5772" y="0"/>
                    </a:cubicBezTo>
                  </a:path>
                </a:pathLst>
              </a:custGeom>
              <a:noFill/>
              <a:ln w="28575" cap="flat" cmpd="sng" algn="ctr">
                <a:solidFill>
                  <a:srgbClr val="CDA47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endParaRPr kumimoji="0" lang="en-US" dirty="0"/>
              </a:p>
            </p:txBody>
          </p:sp>
        </p:grpSp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123072" y="142322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2700" cap="flat" cmpd="sng" algn="ctr">
              <a:solidFill>
                <a:srgbClr val="45AE5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60" r:id="rId3"/>
    <p:sldLayoutId id="2147483761" r:id="rId4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5000" b="1" kern="1200">
          <a:ln>
            <a:noFill/>
          </a:ln>
          <a:solidFill>
            <a:srgbClr val="1D304F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3200" kern="1200">
          <a:solidFill>
            <a:schemeClr val="tx1"/>
          </a:solidFill>
          <a:latin typeface="+mj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3200" kern="1200">
          <a:solidFill>
            <a:schemeClr val="tx1"/>
          </a:solidFill>
          <a:latin typeface="+mj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800" kern="1200">
          <a:solidFill>
            <a:schemeClr val="tx1"/>
          </a:solidFill>
          <a:latin typeface="+mj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800" kern="1200">
          <a:solidFill>
            <a:schemeClr val="tx1"/>
          </a:solidFill>
          <a:latin typeface="+mj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800" kern="1200">
          <a:solidFill>
            <a:schemeClr val="tx1"/>
          </a:solidFill>
          <a:latin typeface="+mj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khie.ky.gov/Get-Started/Pages/default.aspx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hfs.ky.gov/agencies/dph/dehp/idb/Pages/kyir.aspx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KYIRHelpdesk@ky.gov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mailto:KYIRHelpdesk@ky.gov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2286000"/>
          </a:xfrm>
        </p:spPr>
        <p:txBody>
          <a:bodyPr>
            <a:normAutofit fontScale="90000"/>
          </a:bodyPr>
          <a:lstStyle/>
          <a:p>
            <a:r>
              <a:rPr lang="en-US" dirty="0"/>
              <a:t>The</a:t>
            </a:r>
            <a:br>
              <a:rPr lang="en-US" dirty="0"/>
            </a:br>
            <a:r>
              <a:rPr lang="en-US" dirty="0"/>
              <a:t>Kentucky Immunization Registry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1686" y="4419600"/>
            <a:ext cx="3275076" cy="1245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9964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How Can KYIR Help Your Pharmacy?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92500" lnSpcReduction="10000"/>
          </a:bodyPr>
          <a:lstStyle/>
          <a:p>
            <a:r>
              <a:rPr lang="en-US" i="1" dirty="0"/>
              <a:t>KYIR Enrollment is a Requirement for Participation in the Federal/State COVID-19 Vaccine Program</a:t>
            </a:r>
          </a:p>
          <a:p>
            <a:r>
              <a:rPr lang="en-US" sz="3000" i="1" dirty="0"/>
              <a:t>Research</a:t>
            </a:r>
            <a:r>
              <a:rPr lang="en-US" sz="3000" dirty="0"/>
              <a:t> historical records to determine if patient is due for vaccines at the time of visit. </a:t>
            </a:r>
          </a:p>
          <a:p>
            <a:r>
              <a:rPr lang="en-US" sz="3000" i="1" dirty="0"/>
              <a:t>Access</a:t>
            </a:r>
            <a:r>
              <a:rPr lang="en-US" sz="3000" dirty="0"/>
              <a:t> to the vaccine recommender to ensure a patient’s immunization status is current, accurate, and consistent. </a:t>
            </a:r>
          </a:p>
          <a:p>
            <a:pPr lvl="1"/>
            <a:r>
              <a:rPr lang="en-US" sz="3000" dirty="0"/>
              <a:t>The vaccine recommender will let a healthcare provider know what vaccines are currently due at the time of visit or what vaccines are coming due in the future for their patients. </a:t>
            </a:r>
          </a:p>
          <a:p>
            <a:endParaRPr lang="en-US" sz="3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9386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438400"/>
            <a:ext cx="8534400" cy="3886200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endParaRPr lang="en-US" b="1" i="1" dirty="0"/>
          </a:p>
          <a:p>
            <a:r>
              <a:rPr lang="en-US" sz="3000" dirty="0"/>
              <a:t>If you would like to connect to KHIE to establish an electronic connection from your Pharmacy EHR to KYIR please visit KHIE’s website </a:t>
            </a:r>
            <a:r>
              <a:rPr lang="en-US" sz="3000" dirty="0">
                <a:hlinkClick r:id="rId2"/>
              </a:rPr>
              <a:t>here</a:t>
            </a:r>
            <a:endParaRPr lang="en-US" sz="3000" dirty="0"/>
          </a:p>
          <a:p>
            <a:pPr lvl="1"/>
            <a:r>
              <a:rPr lang="en-US" sz="3000" dirty="0"/>
              <a:t>With an electronic connection, data flows automatically to KYIR without the need to manually log in and record doses administered</a:t>
            </a:r>
          </a:p>
          <a:p>
            <a:pPr lvl="1"/>
            <a:r>
              <a:rPr lang="en-US" sz="3000" dirty="0"/>
              <a:t>Vaccine documentation process becomes part of normal prescription workflow</a:t>
            </a:r>
          </a:p>
          <a:p>
            <a:pPr lvl="1"/>
            <a:r>
              <a:rPr lang="en-US" sz="3000" dirty="0"/>
              <a:t>This process takes longer to complete due to the EHR testing phase. *</a:t>
            </a:r>
          </a:p>
          <a:p>
            <a:pPr lvl="1"/>
            <a:endParaRPr lang="en-US" sz="3000" dirty="0"/>
          </a:p>
          <a:p>
            <a:pPr marL="0" indent="0">
              <a:buNone/>
            </a:pPr>
            <a:r>
              <a:rPr lang="en-US" sz="1900" dirty="0"/>
              <a:t>      	*It may take some time to get through the testing phase before your pharmacy is “Live” with KYIR. 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04800" y="990600"/>
            <a:ext cx="8686800" cy="685800"/>
          </a:xfrm>
          <a:prstGeom prst="rect">
            <a:avLst/>
          </a:prstGeom>
        </p:spPr>
        <p:txBody>
          <a:bodyPr vert="horz" lIns="0" rIns="0" bIns="0" anchor="t" anchorCtr="0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b="1" kern="1200">
                <a:ln>
                  <a:noFill/>
                </a:ln>
                <a:solidFill>
                  <a:srgbClr val="1D304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800" dirty="0"/>
              <a:t>How Can My Pharmacy Participate in KYIR?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D4B4D4-A4B1-40D7-BE78-FB4A6FCDDA1B}"/>
              </a:ext>
            </a:extLst>
          </p:cNvPr>
          <p:cNvSpPr txBox="1"/>
          <p:nvPr/>
        </p:nvSpPr>
        <p:spPr>
          <a:xfrm>
            <a:off x="152400" y="1789611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US" sz="2400" b="1" i="1" dirty="0">
                <a:latin typeface="+mj-lt"/>
              </a:rPr>
              <a:t>Option 1:  Connect to the Kentucky Health Information Exchange (KHIE)</a:t>
            </a:r>
          </a:p>
        </p:txBody>
      </p:sp>
    </p:spTree>
    <p:extLst>
      <p:ext uri="{BB962C8B-B14F-4D97-AF65-F5344CB8AC3E}">
        <p14:creationId xmlns:p14="http://schemas.microsoft.com/office/powerpoint/2010/main" val="34355802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914400"/>
            <a:ext cx="8534400" cy="838200"/>
          </a:xfrm>
        </p:spPr>
        <p:txBody>
          <a:bodyPr>
            <a:noAutofit/>
          </a:bodyPr>
          <a:lstStyle/>
          <a:p>
            <a:pPr algn="ctr"/>
            <a:r>
              <a:rPr lang="en-US" sz="3700" dirty="0"/>
              <a:t>How Can My Pharmacy Participate in KYIR?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5450" y="2362200"/>
            <a:ext cx="8229600" cy="4114800"/>
          </a:xfrm>
        </p:spPr>
        <p:txBody>
          <a:bodyPr anchor="ctr"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sz="3000" b="1" i="1" dirty="0"/>
              <a:t>	</a:t>
            </a:r>
          </a:p>
          <a:p>
            <a:r>
              <a:rPr lang="en-US" sz="2800" dirty="0"/>
              <a:t>This option is best if your pharmacy cannot connect to KHIE or does not have an existing EHR system in place.</a:t>
            </a:r>
          </a:p>
          <a:p>
            <a:r>
              <a:rPr lang="en-US" sz="2800" dirty="0"/>
              <a:t>The enrollment process usually takes two weeks to complete</a:t>
            </a:r>
          </a:p>
          <a:p>
            <a:r>
              <a:rPr lang="en-US" sz="2800" dirty="0"/>
              <a:t>The web-based application to allows pharmacies to manually input immunization doses administered</a:t>
            </a:r>
          </a:p>
          <a:p>
            <a:r>
              <a:rPr lang="en-US" sz="2800" dirty="0"/>
              <a:t>Allows pharmacies to utilize existing tools within KYIR such as researching patient records and using the vaccine recommender</a:t>
            </a:r>
          </a:p>
          <a:p>
            <a:r>
              <a:rPr lang="en-US" sz="2800" dirty="0"/>
              <a:t>Mass vaccination tool allows pharmacies to manually enter multiple patients quickly during immunization clinics</a:t>
            </a:r>
          </a:p>
          <a:p>
            <a:endParaRPr lang="en-US" sz="2800" dirty="0"/>
          </a:p>
          <a:p>
            <a:pPr lvl="1"/>
            <a:r>
              <a:rPr lang="en-US" sz="2800" i="1" dirty="0"/>
              <a:t>Enroll with us by completing the enrollment forms found on our webpage </a:t>
            </a:r>
            <a:r>
              <a:rPr lang="en-US" sz="2800" i="1" dirty="0">
                <a:hlinkClick r:id="rId3"/>
              </a:rPr>
              <a:t>here</a:t>
            </a:r>
            <a:endParaRPr lang="en-US" sz="2800" i="1" dirty="0"/>
          </a:p>
          <a:p>
            <a:pPr lvl="2"/>
            <a:r>
              <a:rPr lang="en-US" sz="2400" i="1" dirty="0"/>
              <a:t>Forms may be emailed to </a:t>
            </a:r>
            <a:r>
              <a:rPr lang="en-US" sz="2400" i="1" dirty="0">
                <a:hlinkClick r:id="rId4"/>
              </a:rPr>
              <a:t>KYIRHelpdesk@ky.gov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BBF54A-5ECE-4C9D-A324-8BCDCD0F99DA}"/>
              </a:ext>
            </a:extLst>
          </p:cNvPr>
          <p:cNvSpPr txBox="1"/>
          <p:nvPr/>
        </p:nvSpPr>
        <p:spPr>
          <a:xfrm>
            <a:off x="228600" y="1752600"/>
            <a:ext cx="8489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US" sz="2400" b="1" i="1" dirty="0">
                <a:latin typeface="+mj-lt"/>
              </a:rPr>
              <a:t>Option 2:  Enroll in the Web-Based Application directly with KYIR</a:t>
            </a:r>
          </a:p>
        </p:txBody>
      </p:sp>
    </p:spTree>
    <p:extLst>
      <p:ext uri="{BB962C8B-B14F-4D97-AF65-F5344CB8AC3E}">
        <p14:creationId xmlns:p14="http://schemas.microsoft.com/office/powerpoint/2010/main" val="39576627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Training Materials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95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Training materials found under the Reports/ Training Module in KYIR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8" y="2667000"/>
            <a:ext cx="7553325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40687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 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KYIR Helpdesk  </a:t>
            </a:r>
          </a:p>
          <a:p>
            <a:pPr lvl="1"/>
            <a:r>
              <a:rPr lang="en-US" dirty="0"/>
              <a:t>Open Monday - Thursday 8a.m. - 4p.m and Friday 8a.m.– 12p.m. </a:t>
            </a:r>
          </a:p>
          <a:p>
            <a:pPr lvl="1"/>
            <a:r>
              <a:rPr lang="en-US" dirty="0"/>
              <a:t>Use the email option after 12p.m. on Fridays</a:t>
            </a:r>
          </a:p>
          <a:p>
            <a:pPr lvl="1"/>
            <a:r>
              <a:rPr lang="en-US" dirty="0"/>
              <a:t>Phone: 502-564-0038 </a:t>
            </a:r>
          </a:p>
          <a:p>
            <a:pPr lvl="1"/>
            <a:r>
              <a:rPr lang="en-US" dirty="0"/>
              <a:t>Email: </a:t>
            </a:r>
            <a:r>
              <a:rPr lang="en-US" dirty="0">
                <a:hlinkClick r:id="rId2"/>
              </a:rPr>
              <a:t>KYIRHelpdesk@ky.gov</a:t>
            </a:r>
            <a:r>
              <a:rPr lang="en-US" dirty="0"/>
              <a:t>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5410200"/>
            <a:ext cx="2571750" cy="977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1270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733800"/>
          </a:xfrm>
        </p:spPr>
        <p:txBody>
          <a:bodyPr anchor="ctr"/>
          <a:lstStyle/>
          <a:p>
            <a:r>
              <a:rPr lang="en-US" dirty="0"/>
              <a:t>Describe the KY Immunization Registry</a:t>
            </a:r>
          </a:p>
          <a:p>
            <a:r>
              <a:rPr lang="en-US" dirty="0"/>
              <a:t>Understand the importance of pharmacy participation in KYIR </a:t>
            </a:r>
          </a:p>
          <a:p>
            <a:r>
              <a:rPr lang="en-US" dirty="0"/>
              <a:t>Learn how KYIR can help pharmacies</a:t>
            </a:r>
          </a:p>
          <a:p>
            <a:r>
              <a:rPr lang="en-US" dirty="0"/>
              <a:t>Understand process to enroll and participate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30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is KYIR?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Statewide Immunization Registry</a:t>
            </a:r>
          </a:p>
          <a:p>
            <a:pPr lvl="1"/>
            <a:r>
              <a:rPr lang="en-US" dirty="0"/>
              <a:t>Confidential, population-based, computerized database that records all immunization doses administered by participating providers to persons residing within a given geopolitical area</a:t>
            </a:r>
          </a:p>
          <a:p>
            <a:pPr lvl="1"/>
            <a:r>
              <a:rPr lang="en-US" dirty="0"/>
              <a:t>Birth to Death- follows patients for entire vaccinating lifespan</a:t>
            </a:r>
          </a:p>
          <a:p>
            <a:pPr lvl="1"/>
            <a:r>
              <a:rPr lang="en-US" dirty="0"/>
              <a:t>Includes standard tools like patient immunization histories, dose forecasting according to ACIP recommendations, next dose reminder-recall, and official immunization records for school entry</a:t>
            </a:r>
          </a:p>
          <a:p>
            <a:pPr lvl="1"/>
            <a:r>
              <a:rPr lang="en-US" dirty="0"/>
              <a:t>Allows providers the ability to access and retrieve immunization records prior to or at the time of a scheduled appointment.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358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is KYIR?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At the </a:t>
            </a:r>
            <a:r>
              <a:rPr lang="en-US" i="1" dirty="0"/>
              <a:t>point of clinical care</a:t>
            </a:r>
            <a:r>
              <a:rPr lang="en-US" dirty="0"/>
              <a:t>, KYIR can provide consolidated immunization histories for use by a vaccination provider in determining appropriate client vaccinations</a:t>
            </a:r>
          </a:p>
          <a:p>
            <a:r>
              <a:rPr lang="en-US" dirty="0"/>
              <a:t>At the </a:t>
            </a:r>
            <a:r>
              <a:rPr lang="en-US" i="1" dirty="0"/>
              <a:t>population level</a:t>
            </a:r>
            <a:r>
              <a:rPr lang="en-US" dirty="0"/>
              <a:t>, an immunization registry provides aggregate data on vaccinations for use in surveillance and program operations, and in guiding public health action with the goals of improving vaccination rates and reducing vaccine-preventable disease.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296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What Data is Contained in KYIR?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52600"/>
            <a:ext cx="7772400" cy="4572000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Vital Records Demographic Data only from January 1, 2007 to present (imported daily)</a:t>
            </a:r>
          </a:p>
          <a:p>
            <a:r>
              <a:rPr lang="en-US" sz="2800" dirty="0"/>
              <a:t>Local Health Department (LHD) immunization data was imported from January 1, 1996 to August 2015</a:t>
            </a:r>
          </a:p>
          <a:p>
            <a:r>
              <a:rPr lang="en-US" sz="2800" dirty="0"/>
              <a:t> Since August 2015 LHD’s manually enter all vaccination doses into KYIR system </a:t>
            </a:r>
          </a:p>
          <a:p>
            <a:r>
              <a:rPr lang="en-US" sz="2800" dirty="0"/>
              <a:t>Electronic submission data from a facility EHR or Health Information System to KYIR (facilitated through the Kentucky Health Information Exchange).</a:t>
            </a:r>
          </a:p>
        </p:txBody>
      </p:sp>
    </p:spTree>
    <p:extLst>
      <p:ext uri="{BB962C8B-B14F-4D97-AF65-F5344CB8AC3E}">
        <p14:creationId xmlns:p14="http://schemas.microsoft.com/office/powerpoint/2010/main" val="2502214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68384" y="1411083"/>
            <a:ext cx="1221970" cy="612027"/>
          </a:xfrm>
          <a:prstGeom prst="rect">
            <a:avLst/>
          </a:prstGeom>
          <a:solidFill>
            <a:schemeClr val="accent6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Vital Records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76204" y="1411083"/>
            <a:ext cx="1221970" cy="612027"/>
          </a:xfrm>
          <a:prstGeom prst="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Electronic Submission through provider EHRs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47905" y="1411083"/>
            <a:ext cx="1221970" cy="612027"/>
          </a:xfrm>
          <a:prstGeom prst="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Manual Entry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712134" y="1411083"/>
            <a:ext cx="1221970" cy="612027"/>
          </a:xfrm>
          <a:prstGeom prst="rect">
            <a:avLst/>
          </a:prstGeom>
          <a:solidFill>
            <a:schemeClr val="accent6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Flat File Upload</a:t>
            </a:r>
          </a:p>
        </p:txBody>
      </p:sp>
      <p:sp>
        <p:nvSpPr>
          <p:cNvPr id="21" name="Flowchart: Data 20"/>
          <p:cNvSpPr/>
          <p:nvPr/>
        </p:nvSpPr>
        <p:spPr>
          <a:xfrm>
            <a:off x="1916086" y="2409636"/>
            <a:ext cx="1139880" cy="349132"/>
          </a:xfrm>
          <a:prstGeom prst="flowChartInputOutpu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/>
              <a:t>Patient Demographics</a:t>
            </a:r>
          </a:p>
        </p:txBody>
      </p:sp>
      <p:sp>
        <p:nvSpPr>
          <p:cNvPr id="24" name="Flowchart: Data 23"/>
          <p:cNvSpPr/>
          <p:nvPr/>
        </p:nvSpPr>
        <p:spPr>
          <a:xfrm>
            <a:off x="2912567" y="2409637"/>
            <a:ext cx="1105800" cy="359525"/>
          </a:xfrm>
          <a:prstGeom prst="flowChartInputOutpu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/>
              <a:t>Newly Administered Vaccines</a:t>
            </a:r>
          </a:p>
        </p:txBody>
      </p:sp>
      <p:sp>
        <p:nvSpPr>
          <p:cNvPr id="25" name="Flowchart: Data 24"/>
          <p:cNvSpPr/>
          <p:nvPr/>
        </p:nvSpPr>
        <p:spPr>
          <a:xfrm>
            <a:off x="3889678" y="2409637"/>
            <a:ext cx="854495" cy="359525"/>
          </a:xfrm>
          <a:prstGeom prst="flowChartInputOutpu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/>
              <a:t>Historical Vaccines</a:t>
            </a:r>
          </a:p>
        </p:txBody>
      </p:sp>
      <p:sp>
        <p:nvSpPr>
          <p:cNvPr id="27" name="Flowchart: Data 26"/>
          <p:cNvSpPr/>
          <p:nvPr/>
        </p:nvSpPr>
        <p:spPr>
          <a:xfrm>
            <a:off x="4719165" y="2415863"/>
            <a:ext cx="1000310" cy="363704"/>
          </a:xfrm>
          <a:prstGeom prst="flowChartInputOutpu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/>
              <a:t>Patient </a:t>
            </a:r>
            <a:r>
              <a:rPr lang="en-US" sz="500" dirty="0"/>
              <a:t>Demograp-hics</a:t>
            </a:r>
          </a:p>
        </p:txBody>
      </p:sp>
      <p:sp>
        <p:nvSpPr>
          <p:cNvPr id="29" name="Flowchart: Data 28"/>
          <p:cNvSpPr/>
          <p:nvPr/>
        </p:nvSpPr>
        <p:spPr>
          <a:xfrm>
            <a:off x="5624052" y="2399243"/>
            <a:ext cx="1095441" cy="342905"/>
          </a:xfrm>
          <a:prstGeom prst="flowChartInputOutpu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/>
              <a:t>Newly Administered Vaccines</a:t>
            </a:r>
          </a:p>
        </p:txBody>
      </p:sp>
      <p:sp>
        <p:nvSpPr>
          <p:cNvPr id="31" name="Flowchart: Data 30"/>
          <p:cNvSpPr/>
          <p:nvPr/>
        </p:nvSpPr>
        <p:spPr>
          <a:xfrm>
            <a:off x="6658909" y="2404157"/>
            <a:ext cx="840943" cy="359525"/>
          </a:xfrm>
          <a:prstGeom prst="flowChartInputOutpu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/>
              <a:t>Historic Vaccines</a:t>
            </a:r>
          </a:p>
        </p:txBody>
      </p:sp>
      <p:sp>
        <p:nvSpPr>
          <p:cNvPr id="32" name="Flowchart: Data 31"/>
          <p:cNvSpPr/>
          <p:nvPr/>
        </p:nvSpPr>
        <p:spPr>
          <a:xfrm>
            <a:off x="8238950" y="2415864"/>
            <a:ext cx="843745" cy="359525"/>
          </a:xfrm>
          <a:prstGeom prst="flowChartInputOutpu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/>
              <a:t>Historic</a:t>
            </a:r>
          </a:p>
          <a:p>
            <a:pPr algn="ctr"/>
            <a:r>
              <a:rPr lang="en-US" sz="600" dirty="0"/>
              <a:t>Vaccines</a:t>
            </a:r>
          </a:p>
        </p:txBody>
      </p:sp>
      <p:sp>
        <p:nvSpPr>
          <p:cNvPr id="33" name="Flowchart: Data 32"/>
          <p:cNvSpPr/>
          <p:nvPr/>
        </p:nvSpPr>
        <p:spPr>
          <a:xfrm>
            <a:off x="7499852" y="2371213"/>
            <a:ext cx="753810" cy="408354"/>
          </a:xfrm>
          <a:prstGeom prst="flowChartInputOutpu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" dirty="0"/>
              <a:t>Patient </a:t>
            </a:r>
            <a:r>
              <a:rPr lang="en-US" sz="600" dirty="0" err="1"/>
              <a:t>Demograp-hics</a:t>
            </a:r>
            <a:endParaRPr lang="en-US" sz="600" dirty="0"/>
          </a:p>
        </p:txBody>
      </p:sp>
      <p:sp>
        <p:nvSpPr>
          <p:cNvPr id="15" name="Flowchart: Data 14"/>
          <p:cNvSpPr/>
          <p:nvPr/>
        </p:nvSpPr>
        <p:spPr>
          <a:xfrm>
            <a:off x="111584" y="2409636"/>
            <a:ext cx="925420" cy="354330"/>
          </a:xfrm>
          <a:prstGeom prst="flowChartInputOutpu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/>
              <a:t>Patient Demograp-hics</a:t>
            </a:r>
          </a:p>
        </p:txBody>
      </p:sp>
      <p:sp>
        <p:nvSpPr>
          <p:cNvPr id="16" name="Flowchart: Data 15"/>
          <p:cNvSpPr/>
          <p:nvPr/>
        </p:nvSpPr>
        <p:spPr>
          <a:xfrm>
            <a:off x="987124" y="2409636"/>
            <a:ext cx="913637" cy="354330"/>
          </a:xfrm>
          <a:prstGeom prst="flowChartInputOutpu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/>
              <a:t>Birth </a:t>
            </a:r>
            <a:r>
              <a:rPr lang="en-US" sz="600" dirty="0" err="1"/>
              <a:t>HepB</a:t>
            </a:r>
            <a:r>
              <a:rPr lang="en-US" sz="600" dirty="0"/>
              <a:t> and HBIG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723454" y="3132865"/>
            <a:ext cx="1221970" cy="673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chemeClr val="accent1">
                    <a:lumMod val="50000"/>
                  </a:schemeClr>
                </a:solidFill>
              </a:rPr>
              <a:t>Kentucky Health Information Exchange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071290" y="4175096"/>
            <a:ext cx="3373406" cy="998553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Kentucky Immunization Registry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211561" y="5155485"/>
            <a:ext cx="1231013" cy="66450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Kentucky Health Information Exchange: </a:t>
            </a:r>
          </a:p>
          <a:p>
            <a:pPr algn="ctr"/>
            <a:r>
              <a:rPr lang="en-US" sz="1050" dirty="0"/>
              <a:t>*</a:t>
            </a:r>
            <a:r>
              <a:rPr lang="en-US" sz="788" dirty="0"/>
              <a:t>Bi-directional Query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098883" y="5151073"/>
            <a:ext cx="1221970" cy="67333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Front End User Interface</a:t>
            </a:r>
          </a:p>
        </p:txBody>
      </p:sp>
      <p:cxnSp>
        <p:nvCxnSpPr>
          <p:cNvPr id="3" name="Elbow Connector 2"/>
          <p:cNvCxnSpPr>
            <a:cxnSpLocks/>
            <a:stCxn id="8" idx="2"/>
            <a:endCxn id="15" idx="1"/>
          </p:cNvCxnSpPr>
          <p:nvPr/>
        </p:nvCxnSpPr>
        <p:spPr>
          <a:xfrm rot="5400000">
            <a:off x="683569" y="1913836"/>
            <a:ext cx="386526" cy="60507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" name="Elbow Connector 4"/>
          <p:cNvCxnSpPr>
            <a:cxnSpLocks/>
            <a:stCxn id="8" idx="2"/>
            <a:endCxn id="16" idx="0"/>
          </p:cNvCxnSpPr>
          <p:nvPr/>
        </p:nvCxnSpPr>
        <p:spPr>
          <a:xfrm rot="16200000" flipH="1">
            <a:off x="1164074" y="2038404"/>
            <a:ext cx="386526" cy="35593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" name="Elbow Connector 6"/>
          <p:cNvCxnSpPr>
            <a:cxnSpLocks/>
            <a:stCxn id="12" idx="2"/>
            <a:endCxn id="21" idx="0"/>
          </p:cNvCxnSpPr>
          <p:nvPr/>
        </p:nvCxnSpPr>
        <p:spPr>
          <a:xfrm rot="5400000">
            <a:off x="2850339" y="1772786"/>
            <a:ext cx="386526" cy="88717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Elbow Connector 27"/>
          <p:cNvCxnSpPr>
            <a:cxnSpLocks/>
            <a:stCxn id="12" idx="2"/>
            <a:endCxn id="25" idx="0"/>
          </p:cNvCxnSpPr>
          <p:nvPr/>
        </p:nvCxnSpPr>
        <p:spPr>
          <a:xfrm rot="16200000" flipH="1">
            <a:off x="3751519" y="1758780"/>
            <a:ext cx="386527" cy="91518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4" name="Elbow Connector 33"/>
          <p:cNvCxnSpPr>
            <a:cxnSpLocks/>
            <a:stCxn id="12" idx="2"/>
            <a:endCxn id="24" idx="0"/>
          </p:cNvCxnSpPr>
          <p:nvPr/>
        </p:nvCxnSpPr>
        <p:spPr>
          <a:xfrm rot="16200000" flipH="1">
            <a:off x="3338355" y="2171944"/>
            <a:ext cx="386527" cy="8885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6" name="Elbow Connector 35"/>
          <p:cNvCxnSpPr>
            <a:cxnSpLocks/>
            <a:stCxn id="13" idx="2"/>
            <a:endCxn id="27" idx="1"/>
          </p:cNvCxnSpPr>
          <p:nvPr/>
        </p:nvCxnSpPr>
        <p:spPr>
          <a:xfrm rot="5400000">
            <a:off x="5242729" y="1999701"/>
            <a:ext cx="392753" cy="43957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8" name="Elbow Connector 37"/>
          <p:cNvCxnSpPr>
            <a:cxnSpLocks/>
            <a:stCxn id="13" idx="2"/>
            <a:endCxn id="29" idx="0"/>
          </p:cNvCxnSpPr>
          <p:nvPr/>
        </p:nvCxnSpPr>
        <p:spPr>
          <a:xfrm rot="16200000" flipH="1">
            <a:off x="5782037" y="1899962"/>
            <a:ext cx="376133" cy="62242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0" name="Elbow Connector 39"/>
          <p:cNvCxnSpPr>
            <a:cxnSpLocks/>
            <a:stCxn id="13" idx="2"/>
            <a:endCxn id="31" idx="0"/>
          </p:cNvCxnSpPr>
          <p:nvPr/>
        </p:nvCxnSpPr>
        <p:spPr>
          <a:xfrm rot="16200000" flipH="1">
            <a:off x="6220659" y="1461340"/>
            <a:ext cx="381047" cy="150458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2" name="Elbow Connector 41"/>
          <p:cNvCxnSpPr>
            <a:cxnSpLocks/>
            <a:stCxn id="14" idx="2"/>
            <a:endCxn id="33" idx="1"/>
          </p:cNvCxnSpPr>
          <p:nvPr/>
        </p:nvCxnSpPr>
        <p:spPr>
          <a:xfrm rot="5400000">
            <a:off x="7925887" y="1973980"/>
            <a:ext cx="348103" cy="44636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6" name="Elbow Connector 45"/>
          <p:cNvCxnSpPr>
            <a:stCxn id="14" idx="2"/>
            <a:endCxn id="32" idx="1"/>
          </p:cNvCxnSpPr>
          <p:nvPr/>
        </p:nvCxnSpPr>
        <p:spPr>
          <a:xfrm rot="16200000" flipH="1">
            <a:off x="8295595" y="2050635"/>
            <a:ext cx="392753" cy="33770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8" name="Elbow Connector 47"/>
          <p:cNvCxnSpPr>
            <a:cxnSpLocks/>
            <a:stCxn id="21" idx="4"/>
            <a:endCxn id="17" idx="0"/>
          </p:cNvCxnSpPr>
          <p:nvPr/>
        </p:nvCxnSpPr>
        <p:spPr>
          <a:xfrm rot="16200000" flipH="1">
            <a:off x="2723184" y="2521609"/>
            <a:ext cx="374097" cy="84841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Elbow Connector 50"/>
          <p:cNvCxnSpPr>
            <a:cxnSpLocks/>
            <a:stCxn id="24" idx="4"/>
            <a:endCxn id="17" idx="0"/>
          </p:cNvCxnSpPr>
          <p:nvPr/>
        </p:nvCxnSpPr>
        <p:spPr>
          <a:xfrm rot="5400000">
            <a:off x="3218102" y="2885499"/>
            <a:ext cx="363703" cy="13102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/>
          <p:cNvCxnSpPr>
            <a:cxnSpLocks/>
            <a:stCxn id="25" idx="3"/>
            <a:endCxn id="17" idx="0"/>
          </p:cNvCxnSpPr>
          <p:nvPr/>
        </p:nvCxnSpPr>
        <p:spPr>
          <a:xfrm rot="5400000">
            <a:off x="3601107" y="2502495"/>
            <a:ext cx="363703" cy="89703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Elbow Connector 54"/>
          <p:cNvCxnSpPr>
            <a:stCxn id="17" idx="2"/>
            <a:endCxn id="18" idx="0"/>
          </p:cNvCxnSpPr>
          <p:nvPr/>
        </p:nvCxnSpPr>
        <p:spPr>
          <a:xfrm rot="16200000" flipH="1">
            <a:off x="3861766" y="3278869"/>
            <a:ext cx="368900" cy="142355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Elbow Connector 56"/>
          <p:cNvCxnSpPr>
            <a:cxnSpLocks/>
            <a:stCxn id="16" idx="4"/>
            <a:endCxn id="18" idx="1"/>
          </p:cNvCxnSpPr>
          <p:nvPr/>
        </p:nvCxnSpPr>
        <p:spPr>
          <a:xfrm rot="16200000" flipH="1">
            <a:off x="1302413" y="2905495"/>
            <a:ext cx="1910407" cy="162734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Elbow Connector 58"/>
          <p:cNvCxnSpPr>
            <a:cxnSpLocks/>
            <a:stCxn id="15" idx="4"/>
            <a:endCxn id="18" idx="1"/>
          </p:cNvCxnSpPr>
          <p:nvPr/>
        </p:nvCxnSpPr>
        <p:spPr>
          <a:xfrm rot="16200000" flipH="1">
            <a:off x="867589" y="2470671"/>
            <a:ext cx="1910407" cy="249699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Elbow Connector 60"/>
          <p:cNvCxnSpPr/>
          <p:nvPr/>
        </p:nvCxnSpPr>
        <p:spPr>
          <a:xfrm rot="16200000" flipH="1">
            <a:off x="4859232" y="3111512"/>
            <a:ext cx="1405935" cy="71084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Elbow Connector 64"/>
          <p:cNvCxnSpPr>
            <a:cxnSpLocks/>
            <a:stCxn id="29" idx="3"/>
          </p:cNvCxnSpPr>
          <p:nvPr/>
        </p:nvCxnSpPr>
        <p:spPr>
          <a:xfrm rot="5400000">
            <a:off x="5311360" y="3407606"/>
            <a:ext cx="1416326" cy="8541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Elbow Connector 66"/>
          <p:cNvCxnSpPr>
            <a:cxnSpLocks/>
            <a:stCxn id="31" idx="3"/>
          </p:cNvCxnSpPr>
          <p:nvPr/>
        </p:nvCxnSpPr>
        <p:spPr>
          <a:xfrm rot="5400000">
            <a:off x="5788995" y="2951903"/>
            <a:ext cx="1394513" cy="101807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Elbow Connector 68"/>
          <p:cNvCxnSpPr>
            <a:cxnSpLocks/>
            <a:stCxn id="33" idx="3"/>
            <a:endCxn id="18" idx="3"/>
          </p:cNvCxnSpPr>
          <p:nvPr/>
        </p:nvCxnSpPr>
        <p:spPr>
          <a:xfrm rot="5400000">
            <a:off x="6175633" y="3048630"/>
            <a:ext cx="1894806" cy="135668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Elbow Connector 70"/>
          <p:cNvCxnSpPr>
            <a:stCxn id="32" idx="4"/>
            <a:endCxn id="18" idx="3"/>
          </p:cNvCxnSpPr>
          <p:nvPr/>
        </p:nvCxnSpPr>
        <p:spPr>
          <a:xfrm rot="5400000">
            <a:off x="6603267" y="2616817"/>
            <a:ext cx="1898984" cy="221612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Elbow Connector 72"/>
          <p:cNvCxnSpPr>
            <a:stCxn id="18" idx="2"/>
            <a:endCxn id="19" idx="3"/>
          </p:cNvCxnSpPr>
          <p:nvPr/>
        </p:nvCxnSpPr>
        <p:spPr>
          <a:xfrm rot="5400000">
            <a:off x="3443239" y="4172985"/>
            <a:ext cx="314090" cy="231541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3004525" y="935210"/>
            <a:ext cx="35069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KYIR Data Flow</a:t>
            </a:r>
          </a:p>
        </p:txBody>
      </p:sp>
      <p:cxnSp>
        <p:nvCxnSpPr>
          <p:cNvPr id="35" name="Elbow Connector 34"/>
          <p:cNvCxnSpPr>
            <a:stCxn id="18" idx="2"/>
            <a:endCxn id="23" idx="1"/>
          </p:cNvCxnSpPr>
          <p:nvPr/>
        </p:nvCxnSpPr>
        <p:spPr>
          <a:xfrm rot="16200000" flipH="1">
            <a:off x="5771393" y="4160248"/>
            <a:ext cx="314090" cy="234089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6509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68384" y="1411083"/>
            <a:ext cx="1221970" cy="612027"/>
          </a:xfrm>
          <a:prstGeom prst="rect">
            <a:avLst/>
          </a:prstGeom>
          <a:solidFill>
            <a:schemeClr val="accent6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Vital Records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76204" y="1411083"/>
            <a:ext cx="1221970" cy="612027"/>
          </a:xfrm>
          <a:prstGeom prst="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Electronic Submission through provider EHRs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47905" y="1411083"/>
            <a:ext cx="1221970" cy="612027"/>
          </a:xfrm>
          <a:prstGeom prst="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Manual Entry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712134" y="1411083"/>
            <a:ext cx="1221970" cy="612027"/>
          </a:xfrm>
          <a:prstGeom prst="rect">
            <a:avLst/>
          </a:prstGeom>
          <a:solidFill>
            <a:schemeClr val="accent6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Flat File Upload</a:t>
            </a:r>
          </a:p>
        </p:txBody>
      </p:sp>
      <p:sp>
        <p:nvSpPr>
          <p:cNvPr id="21" name="Flowchart: Data 20"/>
          <p:cNvSpPr/>
          <p:nvPr/>
        </p:nvSpPr>
        <p:spPr>
          <a:xfrm>
            <a:off x="1916086" y="2409636"/>
            <a:ext cx="1139880" cy="349132"/>
          </a:xfrm>
          <a:prstGeom prst="flowChartInputOutpu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/>
              <a:t>Patient Demographics</a:t>
            </a:r>
          </a:p>
        </p:txBody>
      </p:sp>
      <p:sp>
        <p:nvSpPr>
          <p:cNvPr id="24" name="Flowchart: Data 23"/>
          <p:cNvSpPr/>
          <p:nvPr/>
        </p:nvSpPr>
        <p:spPr>
          <a:xfrm>
            <a:off x="2912567" y="2409637"/>
            <a:ext cx="1105800" cy="359525"/>
          </a:xfrm>
          <a:prstGeom prst="flowChartInputOutpu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/>
              <a:t>Newly Administered Vaccines</a:t>
            </a:r>
          </a:p>
        </p:txBody>
      </p:sp>
      <p:sp>
        <p:nvSpPr>
          <p:cNvPr id="25" name="Flowchart: Data 24"/>
          <p:cNvSpPr/>
          <p:nvPr/>
        </p:nvSpPr>
        <p:spPr>
          <a:xfrm>
            <a:off x="3889678" y="2409637"/>
            <a:ext cx="854495" cy="359525"/>
          </a:xfrm>
          <a:prstGeom prst="flowChartInputOutpu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/>
              <a:t>Historical Vaccines</a:t>
            </a:r>
          </a:p>
        </p:txBody>
      </p:sp>
      <p:sp>
        <p:nvSpPr>
          <p:cNvPr id="27" name="Flowchart: Data 26"/>
          <p:cNvSpPr/>
          <p:nvPr/>
        </p:nvSpPr>
        <p:spPr>
          <a:xfrm>
            <a:off x="4719165" y="2415863"/>
            <a:ext cx="1000310" cy="363704"/>
          </a:xfrm>
          <a:prstGeom prst="flowChartInputOutpu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/>
              <a:t>Patient </a:t>
            </a:r>
            <a:r>
              <a:rPr lang="en-US" sz="500" dirty="0"/>
              <a:t>Demograp-hics</a:t>
            </a:r>
          </a:p>
        </p:txBody>
      </p:sp>
      <p:sp>
        <p:nvSpPr>
          <p:cNvPr id="29" name="Flowchart: Data 28"/>
          <p:cNvSpPr/>
          <p:nvPr/>
        </p:nvSpPr>
        <p:spPr>
          <a:xfrm>
            <a:off x="5624052" y="2399243"/>
            <a:ext cx="1095441" cy="342905"/>
          </a:xfrm>
          <a:prstGeom prst="flowChartInputOutpu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/>
              <a:t>Newly Administered Vaccines</a:t>
            </a:r>
          </a:p>
        </p:txBody>
      </p:sp>
      <p:sp>
        <p:nvSpPr>
          <p:cNvPr id="31" name="Flowchart: Data 30"/>
          <p:cNvSpPr/>
          <p:nvPr/>
        </p:nvSpPr>
        <p:spPr>
          <a:xfrm>
            <a:off x="6658909" y="2404157"/>
            <a:ext cx="840943" cy="359525"/>
          </a:xfrm>
          <a:prstGeom prst="flowChartInputOutpu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/>
              <a:t>Historic Vaccines</a:t>
            </a:r>
          </a:p>
        </p:txBody>
      </p:sp>
      <p:sp>
        <p:nvSpPr>
          <p:cNvPr id="32" name="Flowchart: Data 31"/>
          <p:cNvSpPr/>
          <p:nvPr/>
        </p:nvSpPr>
        <p:spPr>
          <a:xfrm>
            <a:off x="8238950" y="2415864"/>
            <a:ext cx="843745" cy="359525"/>
          </a:xfrm>
          <a:prstGeom prst="flowChartInputOutpu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/>
              <a:t>Historic</a:t>
            </a:r>
          </a:p>
          <a:p>
            <a:pPr algn="ctr"/>
            <a:r>
              <a:rPr lang="en-US" sz="600" dirty="0"/>
              <a:t>Vaccines</a:t>
            </a:r>
          </a:p>
        </p:txBody>
      </p:sp>
      <p:sp>
        <p:nvSpPr>
          <p:cNvPr id="33" name="Flowchart: Data 32"/>
          <p:cNvSpPr/>
          <p:nvPr/>
        </p:nvSpPr>
        <p:spPr>
          <a:xfrm>
            <a:off x="7499852" y="2371213"/>
            <a:ext cx="753810" cy="408354"/>
          </a:xfrm>
          <a:prstGeom prst="flowChartInputOutpu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" dirty="0"/>
              <a:t>Patient </a:t>
            </a:r>
            <a:r>
              <a:rPr lang="en-US" sz="600" dirty="0" err="1"/>
              <a:t>Demograp-hics</a:t>
            </a:r>
            <a:endParaRPr lang="en-US" sz="600" dirty="0"/>
          </a:p>
        </p:txBody>
      </p:sp>
      <p:sp>
        <p:nvSpPr>
          <p:cNvPr id="15" name="Flowchart: Data 14"/>
          <p:cNvSpPr/>
          <p:nvPr/>
        </p:nvSpPr>
        <p:spPr>
          <a:xfrm>
            <a:off x="111584" y="2409636"/>
            <a:ext cx="925420" cy="354330"/>
          </a:xfrm>
          <a:prstGeom prst="flowChartInputOutpu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/>
              <a:t>Patient Demograp-hics</a:t>
            </a:r>
          </a:p>
        </p:txBody>
      </p:sp>
      <p:sp>
        <p:nvSpPr>
          <p:cNvPr id="16" name="Flowchart: Data 15"/>
          <p:cNvSpPr/>
          <p:nvPr/>
        </p:nvSpPr>
        <p:spPr>
          <a:xfrm>
            <a:off x="987124" y="2409636"/>
            <a:ext cx="913637" cy="354330"/>
          </a:xfrm>
          <a:prstGeom prst="flowChartInputOutpu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/>
              <a:t>Birth </a:t>
            </a:r>
            <a:r>
              <a:rPr lang="en-US" sz="600" dirty="0" err="1"/>
              <a:t>HepB</a:t>
            </a:r>
            <a:r>
              <a:rPr lang="en-US" sz="600" dirty="0"/>
              <a:t> and HBIG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723454" y="3132865"/>
            <a:ext cx="1221970" cy="673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chemeClr val="accent1">
                    <a:lumMod val="50000"/>
                  </a:schemeClr>
                </a:solidFill>
              </a:rPr>
              <a:t>Kentucky Health Information Exchange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071290" y="4175096"/>
            <a:ext cx="3373406" cy="998553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Kentucky Immunization Registry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211561" y="5155485"/>
            <a:ext cx="1231013" cy="66450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Kentucky Health Information Exchange: </a:t>
            </a:r>
          </a:p>
          <a:p>
            <a:pPr algn="ctr"/>
            <a:r>
              <a:rPr lang="en-US" sz="1050" dirty="0"/>
              <a:t>*</a:t>
            </a:r>
            <a:r>
              <a:rPr lang="en-US" sz="788" dirty="0"/>
              <a:t>Bi-directional Query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098883" y="5151073"/>
            <a:ext cx="1221970" cy="67333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Front End User Interface</a:t>
            </a:r>
          </a:p>
        </p:txBody>
      </p:sp>
      <p:cxnSp>
        <p:nvCxnSpPr>
          <p:cNvPr id="3" name="Elbow Connector 2"/>
          <p:cNvCxnSpPr>
            <a:cxnSpLocks/>
            <a:stCxn id="8" idx="2"/>
            <a:endCxn id="15" idx="1"/>
          </p:cNvCxnSpPr>
          <p:nvPr/>
        </p:nvCxnSpPr>
        <p:spPr>
          <a:xfrm rot="5400000">
            <a:off x="683569" y="1913836"/>
            <a:ext cx="386526" cy="60507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" name="Elbow Connector 4"/>
          <p:cNvCxnSpPr>
            <a:cxnSpLocks/>
            <a:stCxn id="8" idx="2"/>
            <a:endCxn id="16" idx="0"/>
          </p:cNvCxnSpPr>
          <p:nvPr/>
        </p:nvCxnSpPr>
        <p:spPr>
          <a:xfrm rot="16200000" flipH="1">
            <a:off x="1164074" y="2038404"/>
            <a:ext cx="386526" cy="35593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" name="Elbow Connector 6"/>
          <p:cNvCxnSpPr>
            <a:cxnSpLocks/>
            <a:stCxn id="12" idx="2"/>
            <a:endCxn id="21" idx="0"/>
          </p:cNvCxnSpPr>
          <p:nvPr/>
        </p:nvCxnSpPr>
        <p:spPr>
          <a:xfrm rot="5400000">
            <a:off x="2850339" y="1772786"/>
            <a:ext cx="386526" cy="88717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Elbow Connector 27"/>
          <p:cNvCxnSpPr>
            <a:cxnSpLocks/>
            <a:stCxn id="12" idx="2"/>
            <a:endCxn id="25" idx="0"/>
          </p:cNvCxnSpPr>
          <p:nvPr/>
        </p:nvCxnSpPr>
        <p:spPr>
          <a:xfrm rot="16200000" flipH="1">
            <a:off x="3751519" y="1758780"/>
            <a:ext cx="386527" cy="91518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4" name="Elbow Connector 33"/>
          <p:cNvCxnSpPr>
            <a:cxnSpLocks/>
            <a:stCxn id="12" idx="2"/>
            <a:endCxn id="24" idx="0"/>
          </p:cNvCxnSpPr>
          <p:nvPr/>
        </p:nvCxnSpPr>
        <p:spPr>
          <a:xfrm rot="16200000" flipH="1">
            <a:off x="3338355" y="2171944"/>
            <a:ext cx="386527" cy="8885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6" name="Elbow Connector 35"/>
          <p:cNvCxnSpPr>
            <a:cxnSpLocks/>
            <a:stCxn id="13" idx="2"/>
            <a:endCxn id="27" idx="1"/>
          </p:cNvCxnSpPr>
          <p:nvPr/>
        </p:nvCxnSpPr>
        <p:spPr>
          <a:xfrm rot="5400000">
            <a:off x="5242729" y="1999701"/>
            <a:ext cx="392753" cy="43957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8" name="Elbow Connector 37"/>
          <p:cNvCxnSpPr>
            <a:cxnSpLocks/>
            <a:stCxn id="13" idx="2"/>
            <a:endCxn id="29" idx="0"/>
          </p:cNvCxnSpPr>
          <p:nvPr/>
        </p:nvCxnSpPr>
        <p:spPr>
          <a:xfrm rot="16200000" flipH="1">
            <a:off x="5782037" y="1899962"/>
            <a:ext cx="376133" cy="62242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0" name="Elbow Connector 39"/>
          <p:cNvCxnSpPr>
            <a:cxnSpLocks/>
            <a:stCxn id="13" idx="2"/>
            <a:endCxn id="31" idx="0"/>
          </p:cNvCxnSpPr>
          <p:nvPr/>
        </p:nvCxnSpPr>
        <p:spPr>
          <a:xfrm rot="16200000" flipH="1">
            <a:off x="6220659" y="1461340"/>
            <a:ext cx="381047" cy="150458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2" name="Elbow Connector 41"/>
          <p:cNvCxnSpPr>
            <a:cxnSpLocks/>
            <a:stCxn id="14" idx="2"/>
            <a:endCxn id="33" idx="1"/>
          </p:cNvCxnSpPr>
          <p:nvPr/>
        </p:nvCxnSpPr>
        <p:spPr>
          <a:xfrm rot="5400000">
            <a:off x="7925887" y="1973980"/>
            <a:ext cx="348103" cy="44636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6" name="Elbow Connector 45"/>
          <p:cNvCxnSpPr>
            <a:stCxn id="14" idx="2"/>
            <a:endCxn id="32" idx="1"/>
          </p:cNvCxnSpPr>
          <p:nvPr/>
        </p:nvCxnSpPr>
        <p:spPr>
          <a:xfrm rot="16200000" flipH="1">
            <a:off x="8295595" y="2050635"/>
            <a:ext cx="392753" cy="33770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8" name="Elbow Connector 47"/>
          <p:cNvCxnSpPr>
            <a:cxnSpLocks/>
            <a:stCxn id="21" idx="4"/>
            <a:endCxn id="17" idx="0"/>
          </p:cNvCxnSpPr>
          <p:nvPr/>
        </p:nvCxnSpPr>
        <p:spPr>
          <a:xfrm rot="16200000" flipH="1">
            <a:off x="2723184" y="2521609"/>
            <a:ext cx="374097" cy="84841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Elbow Connector 50"/>
          <p:cNvCxnSpPr>
            <a:cxnSpLocks/>
            <a:stCxn id="24" idx="4"/>
            <a:endCxn id="17" idx="0"/>
          </p:cNvCxnSpPr>
          <p:nvPr/>
        </p:nvCxnSpPr>
        <p:spPr>
          <a:xfrm rot="5400000">
            <a:off x="3218102" y="2885499"/>
            <a:ext cx="363703" cy="13102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/>
          <p:cNvCxnSpPr>
            <a:cxnSpLocks/>
            <a:stCxn id="25" idx="3"/>
            <a:endCxn id="17" idx="0"/>
          </p:cNvCxnSpPr>
          <p:nvPr/>
        </p:nvCxnSpPr>
        <p:spPr>
          <a:xfrm rot="5400000">
            <a:off x="3601107" y="2502495"/>
            <a:ext cx="363703" cy="89703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Elbow Connector 54"/>
          <p:cNvCxnSpPr>
            <a:stCxn id="17" idx="2"/>
            <a:endCxn id="18" idx="0"/>
          </p:cNvCxnSpPr>
          <p:nvPr/>
        </p:nvCxnSpPr>
        <p:spPr>
          <a:xfrm rot="16200000" flipH="1">
            <a:off x="3861766" y="3278869"/>
            <a:ext cx="368900" cy="142355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Elbow Connector 56"/>
          <p:cNvCxnSpPr>
            <a:cxnSpLocks/>
            <a:stCxn id="16" idx="4"/>
            <a:endCxn id="18" idx="1"/>
          </p:cNvCxnSpPr>
          <p:nvPr/>
        </p:nvCxnSpPr>
        <p:spPr>
          <a:xfrm rot="16200000" flipH="1">
            <a:off x="1302413" y="2905495"/>
            <a:ext cx="1910407" cy="162734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Elbow Connector 58"/>
          <p:cNvCxnSpPr>
            <a:cxnSpLocks/>
            <a:stCxn id="15" idx="4"/>
            <a:endCxn id="18" idx="1"/>
          </p:cNvCxnSpPr>
          <p:nvPr/>
        </p:nvCxnSpPr>
        <p:spPr>
          <a:xfrm rot="16200000" flipH="1">
            <a:off x="867589" y="2470671"/>
            <a:ext cx="1910407" cy="249699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Elbow Connector 60"/>
          <p:cNvCxnSpPr/>
          <p:nvPr/>
        </p:nvCxnSpPr>
        <p:spPr>
          <a:xfrm rot="16200000" flipH="1">
            <a:off x="4859232" y="3111512"/>
            <a:ext cx="1405935" cy="71084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Elbow Connector 64"/>
          <p:cNvCxnSpPr>
            <a:cxnSpLocks/>
            <a:stCxn id="29" idx="3"/>
          </p:cNvCxnSpPr>
          <p:nvPr/>
        </p:nvCxnSpPr>
        <p:spPr>
          <a:xfrm rot="5400000">
            <a:off x="5311360" y="3407606"/>
            <a:ext cx="1416326" cy="8541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Elbow Connector 66"/>
          <p:cNvCxnSpPr>
            <a:cxnSpLocks/>
            <a:stCxn id="31" idx="3"/>
          </p:cNvCxnSpPr>
          <p:nvPr/>
        </p:nvCxnSpPr>
        <p:spPr>
          <a:xfrm rot="5400000">
            <a:off x="5788995" y="2951903"/>
            <a:ext cx="1394513" cy="101807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Elbow Connector 68"/>
          <p:cNvCxnSpPr>
            <a:cxnSpLocks/>
            <a:stCxn id="33" idx="3"/>
            <a:endCxn id="18" idx="3"/>
          </p:cNvCxnSpPr>
          <p:nvPr/>
        </p:nvCxnSpPr>
        <p:spPr>
          <a:xfrm rot="5400000">
            <a:off x="6175633" y="3048630"/>
            <a:ext cx="1894806" cy="135668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Elbow Connector 70"/>
          <p:cNvCxnSpPr>
            <a:stCxn id="32" idx="4"/>
            <a:endCxn id="18" idx="3"/>
          </p:cNvCxnSpPr>
          <p:nvPr/>
        </p:nvCxnSpPr>
        <p:spPr>
          <a:xfrm rot="5400000">
            <a:off x="6603267" y="2616817"/>
            <a:ext cx="1898984" cy="221612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Elbow Connector 72"/>
          <p:cNvCxnSpPr>
            <a:stCxn id="18" idx="2"/>
            <a:endCxn id="19" idx="3"/>
          </p:cNvCxnSpPr>
          <p:nvPr/>
        </p:nvCxnSpPr>
        <p:spPr>
          <a:xfrm rot="5400000">
            <a:off x="3443239" y="4172985"/>
            <a:ext cx="314090" cy="231541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3004525" y="935210"/>
            <a:ext cx="35069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KYIR Data Flow</a:t>
            </a:r>
          </a:p>
        </p:txBody>
      </p:sp>
      <p:cxnSp>
        <p:nvCxnSpPr>
          <p:cNvPr id="35" name="Elbow Connector 34"/>
          <p:cNvCxnSpPr>
            <a:stCxn id="18" idx="2"/>
            <a:endCxn id="23" idx="1"/>
          </p:cNvCxnSpPr>
          <p:nvPr/>
        </p:nvCxnSpPr>
        <p:spPr>
          <a:xfrm rot="16200000" flipH="1">
            <a:off x="5771393" y="4160248"/>
            <a:ext cx="314090" cy="234089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586E6361-1222-4030-B79B-A9B62D973F86}"/>
              </a:ext>
            </a:extLst>
          </p:cNvPr>
          <p:cNvSpPr/>
          <p:nvPr/>
        </p:nvSpPr>
        <p:spPr>
          <a:xfrm>
            <a:off x="2740085" y="1350708"/>
            <a:ext cx="1491392" cy="672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BD61E6D-28DC-41C9-9AA7-B7C881BD106E}"/>
              </a:ext>
            </a:extLst>
          </p:cNvPr>
          <p:cNvCxnSpPr/>
          <p:nvPr/>
        </p:nvCxnSpPr>
        <p:spPr>
          <a:xfrm>
            <a:off x="2666822" y="762000"/>
            <a:ext cx="442775" cy="58870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925E4591-0C99-4EA0-A352-2059AD43F425}"/>
              </a:ext>
            </a:extLst>
          </p:cNvPr>
          <p:cNvSpPr/>
          <p:nvPr/>
        </p:nvSpPr>
        <p:spPr>
          <a:xfrm>
            <a:off x="4912525" y="1350708"/>
            <a:ext cx="1455871" cy="65058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CDE9D01-1345-433E-B3E4-727C362FFAF3}"/>
              </a:ext>
            </a:extLst>
          </p:cNvPr>
          <p:cNvCxnSpPr>
            <a:cxnSpLocks/>
            <a:stCxn id="20" idx="1"/>
          </p:cNvCxnSpPr>
          <p:nvPr/>
        </p:nvCxnSpPr>
        <p:spPr>
          <a:xfrm flipH="1">
            <a:off x="6269875" y="1022866"/>
            <a:ext cx="725412" cy="28167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5BB5BF70-A2AE-4834-BEE3-5C9242A6F7B5}"/>
              </a:ext>
            </a:extLst>
          </p:cNvPr>
          <p:cNvSpPr txBox="1"/>
          <p:nvPr/>
        </p:nvSpPr>
        <p:spPr>
          <a:xfrm>
            <a:off x="6995287" y="838200"/>
            <a:ext cx="1325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Pharmacies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3AFF72A-8654-47B2-A5F2-92992AB752F7}"/>
              </a:ext>
            </a:extLst>
          </p:cNvPr>
          <p:cNvSpPr txBox="1"/>
          <p:nvPr/>
        </p:nvSpPr>
        <p:spPr>
          <a:xfrm>
            <a:off x="1443943" y="481604"/>
            <a:ext cx="14322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Pharmacies	</a:t>
            </a:r>
          </a:p>
        </p:txBody>
      </p:sp>
    </p:spTree>
    <p:extLst>
      <p:ext uri="{BB962C8B-B14F-4D97-AF65-F5344CB8AC3E}">
        <p14:creationId xmlns:p14="http://schemas.microsoft.com/office/powerpoint/2010/main" val="4218384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Points of Care Submitting Electronic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981200"/>
            <a:ext cx="8839200" cy="434340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Through Kentucky Health Information Exchange (KHIE) </a:t>
            </a:r>
          </a:p>
          <a:p>
            <a:pPr lvl="1"/>
            <a:r>
              <a:rPr lang="en-US" dirty="0"/>
              <a:t>2025 total Points of Care Live (sending data electronically to KYIR)</a:t>
            </a:r>
          </a:p>
          <a:p>
            <a:pPr lvl="1"/>
            <a:r>
              <a:rPr lang="en-US" dirty="0"/>
              <a:t>Plus 278 in the queue or testing with us</a:t>
            </a:r>
          </a:p>
          <a:p>
            <a:pPr lvl="1"/>
            <a:r>
              <a:rPr lang="en-US" dirty="0"/>
              <a:t>230 Pharmacy sites live including: Wal-Mart/SAMS Club and CVS</a:t>
            </a:r>
          </a:p>
          <a:p>
            <a:r>
              <a:rPr lang="en-US" dirty="0"/>
              <a:t>Manual Data Entry from VFC Providers without an EMR- including all Health Departments and many pharmacies</a:t>
            </a:r>
          </a:p>
          <a:p>
            <a:pPr marL="0" indent="0" algn="r">
              <a:buNone/>
            </a:pPr>
            <a:endParaRPr lang="en-US" sz="1300" dirty="0"/>
          </a:p>
          <a:p>
            <a:pPr marL="0" indent="0" algn="r">
              <a:buNone/>
            </a:pPr>
            <a:r>
              <a:rPr lang="en-US" sz="1300" dirty="0"/>
              <a:t>Numbers are as of 08/2020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0686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How Can KYIR Help Your Pharmacy?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en-US" sz="2800" dirty="0"/>
              <a:t>KYIR has been live since December 2015</a:t>
            </a:r>
          </a:p>
          <a:p>
            <a:r>
              <a:rPr lang="en-US" sz="2800" dirty="0"/>
              <a:t>Any clinic, hospital, pharmacy, nursing home employee, and school nurse can apply for access to KYIR. </a:t>
            </a:r>
          </a:p>
          <a:p>
            <a:r>
              <a:rPr lang="en-US" sz="2800" dirty="0"/>
              <a:t>Since it is a birth to death registry, its utility appeals to many different provider types, including pharmacies</a:t>
            </a:r>
          </a:p>
          <a:p>
            <a:r>
              <a:rPr lang="en-US" sz="2800" dirty="0"/>
              <a:t>Having all providers report to the registry allows for complete vaccine records </a:t>
            </a:r>
          </a:p>
        </p:txBody>
      </p:sp>
    </p:spTree>
    <p:extLst>
      <p:ext uri="{BB962C8B-B14F-4D97-AF65-F5344CB8AC3E}">
        <p14:creationId xmlns:p14="http://schemas.microsoft.com/office/powerpoint/2010/main" val="16623266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Custom 3">
      <a:dk1>
        <a:sysClr val="windowText" lastClr="000000"/>
      </a:dk1>
      <a:lt1>
        <a:sysClr val="window" lastClr="FFFFFF"/>
      </a:lt1>
      <a:dk2>
        <a:srgbClr val="FFFFFF"/>
      </a:dk2>
      <a:lt2>
        <a:srgbClr val="000000"/>
      </a:lt2>
      <a:accent1>
        <a:srgbClr val="0F6FC6"/>
      </a:accent1>
      <a:accent2>
        <a:srgbClr val="073763"/>
      </a:accent2>
      <a:accent3>
        <a:srgbClr val="0B5394"/>
      </a:accent3>
      <a:accent4>
        <a:srgbClr val="05686C"/>
      </a:accent4>
      <a:accent5>
        <a:srgbClr val="3ECCB4"/>
      </a:accent5>
      <a:accent6>
        <a:srgbClr val="248D7B"/>
      </a:accent6>
      <a:hlink>
        <a:srgbClr val="0070C0"/>
      </a:hlink>
      <a:folHlink>
        <a:srgbClr val="0070C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2874B12EBE60545860E469BD411E270" ma:contentTypeVersion="12" ma:contentTypeDescription="Create a new document." ma:contentTypeScope="" ma:versionID="f682523a62ab8dddea175ca1b2240984">
  <xsd:schema xmlns:xsd="http://www.w3.org/2001/XMLSchema" xmlns:xs="http://www.w3.org/2001/XMLSchema" xmlns:p="http://schemas.microsoft.com/office/2006/metadata/properties" xmlns:ns2="d1ff9753-db60-4a6e-accc-f48e996d8ed5" xmlns:ns3="aef90731-2b0a-4893-8910-3d712b61ba6c" targetNamespace="http://schemas.microsoft.com/office/2006/metadata/properties" ma:root="true" ma:fieldsID="ea52a9652e33438f622ff34e7aaddc75" ns2:_="" ns3:_="">
    <xsd:import namespace="d1ff9753-db60-4a6e-accc-f48e996d8ed5"/>
    <xsd:import namespace="aef90731-2b0a-4893-8910-3d712b61ba6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ff9753-db60-4a6e-accc-f48e996d8e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f90731-2b0a-4893-8910-3d712b61ba6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48BBEDD-7B39-4788-8B59-8A9420CA881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B128BF8-9915-4776-8224-AAC3604333FD}">
  <ds:schemaRefs>
    <ds:schemaRef ds:uri="http://purl.org/dc/terms/"/>
    <ds:schemaRef ds:uri="http://schemas.microsoft.com/office/2006/documentManagement/types"/>
    <ds:schemaRef ds:uri="540a4017-22d9-44e0-b6ab-03a3cfc71131"/>
    <ds:schemaRef ds:uri="http://www.w3.org/XML/1998/namespace"/>
    <ds:schemaRef ds:uri="http://purl.org/dc/dcmitype/"/>
    <ds:schemaRef ds:uri="http://schemas.microsoft.com/sharepoint/v3"/>
    <ds:schemaRef ds:uri="http://purl.org/dc/elements/1.1/"/>
    <ds:schemaRef ds:uri="http://schemas.microsoft.com/office/2006/metadata/propertie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479DC80A-56BE-4977-B9D2-E269CC8352E1}"/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5480</TotalTime>
  <Words>1101</Words>
  <Application>Microsoft Office PowerPoint</Application>
  <PresentationFormat>On-screen Show (4:3)</PresentationFormat>
  <Paragraphs>130</Paragraphs>
  <Slides>14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Constantia</vt:lpstr>
      <vt:lpstr>Wingdings 2</vt:lpstr>
      <vt:lpstr>Flow</vt:lpstr>
      <vt:lpstr>The Kentucky Immunization Registry </vt:lpstr>
      <vt:lpstr>Objectives</vt:lpstr>
      <vt:lpstr>What is KYIR?</vt:lpstr>
      <vt:lpstr>What is KYIR? </vt:lpstr>
      <vt:lpstr>What Data is Contained in KYIR?</vt:lpstr>
      <vt:lpstr>PowerPoint Presentation</vt:lpstr>
      <vt:lpstr>PowerPoint Presentation</vt:lpstr>
      <vt:lpstr>Points of Care Submitting Electronic Data</vt:lpstr>
      <vt:lpstr>How Can KYIR Help Your Pharmacy?</vt:lpstr>
      <vt:lpstr>How Can KYIR Help Your Pharmacy?</vt:lpstr>
      <vt:lpstr>PowerPoint Presentation</vt:lpstr>
      <vt:lpstr>How Can My Pharmacy Participate in KYIR?</vt:lpstr>
      <vt:lpstr>Training Materials</vt:lpstr>
      <vt:lpstr>Contact 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Brandon.Hurley@ky.gov</dc:creator>
  <cp:lastModifiedBy>Michele Pinkston</cp:lastModifiedBy>
  <cp:revision>169</cp:revision>
  <cp:lastPrinted>2017-02-03T14:26:51Z</cp:lastPrinted>
  <dcterms:created xsi:type="dcterms:W3CDTF">2012-03-09T18:35:37Z</dcterms:created>
  <dcterms:modified xsi:type="dcterms:W3CDTF">2020-09-03T15:52:33Z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3" name="ContentTypeId">
    <vt:lpwstr>0x01010092874B12EBE60545860E469BD411E270</vt:lpwstr>
  </property>
</Properties>
</file>